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ay Kumar" initials="VK" lastIdx="2" clrIdx="0">
    <p:extLst>
      <p:ext uri="{19B8F6BF-5375-455C-9EA6-DF929625EA0E}">
        <p15:presenceInfo xmlns:p15="http://schemas.microsoft.com/office/powerpoint/2012/main" userId="ede806b27ec857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2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 Kumar" userId="ede806b27ec8576c" providerId="LiveId" clId="{2EDABD27-87C0-43B6-B7F6-33672A0121EE}"/>
    <pc:docChg chg="delSld">
      <pc:chgData name="Vijay Kumar" userId="ede806b27ec8576c" providerId="LiveId" clId="{2EDABD27-87C0-43B6-B7F6-33672A0121EE}" dt="2023-09-30T15:08:52.492" v="0" actId="2696"/>
      <pc:docMkLst>
        <pc:docMk/>
      </pc:docMkLst>
      <pc:sldChg chg="del">
        <pc:chgData name="Vijay Kumar" userId="ede806b27ec8576c" providerId="LiveId" clId="{2EDABD27-87C0-43B6-B7F6-33672A0121EE}" dt="2023-09-30T15:08:52.492" v="0" actId="2696"/>
        <pc:sldMkLst>
          <pc:docMk/>
          <pc:sldMk cId="2871635881"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76B52-F0EE-4367-9382-52CFE98290F1}" type="datetimeFigureOut">
              <a:rPr lang="en-IN" smtClean="0"/>
              <a:t>30-09-2023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26F2A-E9EE-46C7-96C7-14CBA971D687}" type="slidenum">
              <a:rPr lang="en-IN" smtClean="0"/>
              <a:t>‹#›</a:t>
            </a:fld>
            <a:endParaRPr lang="en-IN"/>
          </a:p>
        </p:txBody>
      </p:sp>
    </p:spTree>
    <p:extLst>
      <p:ext uri="{BB962C8B-B14F-4D97-AF65-F5344CB8AC3E}">
        <p14:creationId xmlns:p14="http://schemas.microsoft.com/office/powerpoint/2010/main" val="72353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1631-A94C-65EA-A8B1-74B3A876C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26AD83-F89B-71F5-1268-492F4C63B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0F0DA4-7B5A-AE3A-B11B-BE3D0C9D2846}"/>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A263F586-66AA-A1F7-527D-F6432E2663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FD71C2-8F15-E290-1E4D-8DA26A2AD18C}"/>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351890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CF95-2780-2396-2CD0-FD053C3161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091DA2-4428-831C-B738-7EEEA7500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FF9ABC-6EB7-38BC-AA57-C9D91B3C7734}"/>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567928E5-E3AE-2DF2-0F8B-56D98EA332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1445FF-AEAA-B575-0EBB-B07442E1BAE1}"/>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310752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FC92F-E2B7-5326-67E5-781BC0B1F0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B898A1-ECCE-502A-4224-455666154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F946B-74BC-AE63-259A-4F32FB1B256A}"/>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3E188AC4-A54A-E53D-FDBC-276B3440B3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9680BE-E8DD-72F5-4BBE-B05BE0CB32C7}"/>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1926063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901E-66D5-3512-5725-E902FF4D65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E79A91-89DA-BE7D-54B6-60BA5190F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1A8F5F-778F-9EEE-0305-72A498BB3101}"/>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272FD2A0-1464-F12F-77A1-7093B1BFF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D85A2A-7F55-9AF7-406D-94540B6DD053}"/>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375819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8CB3-D44F-2E2D-D7EC-0E3CCA29BD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4D9CD9-3703-1C02-40C5-25915BA9A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818682-231D-7795-BC75-272672A447C3}"/>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80132B8C-9947-4382-6187-D046AF069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A0083C-7197-BD93-607C-FB683722B5B3}"/>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220967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F92A-2A76-B0D1-D814-9E4625A45F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F11736-B48B-4D4D-C852-7595B4640F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B312A0-3E96-1D31-DB73-47E5A150A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D1181F-81D7-8338-9D43-9B957DA7112A}"/>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6" name="Footer Placeholder 5">
            <a:extLst>
              <a:ext uri="{FF2B5EF4-FFF2-40B4-BE49-F238E27FC236}">
                <a16:creationId xmlns:a16="http://schemas.microsoft.com/office/drawing/2014/main" id="{53DE98E1-C608-900E-2D49-F5E09BCCD6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B2B6DB-B252-5B2B-557C-04D6C26DBDA3}"/>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189289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4498-D18A-872B-F394-8E8AA435C3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AF6879-9B48-E5B4-0E5A-781AB22B1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5390BD-46EE-BDA9-616D-64303F0460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944739-9090-D8EC-FA85-0AF22DBB32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24F88A-34BD-1CEC-FB52-A516DBA8EE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690EF5-2494-FC8F-6173-15D2F1416C82}"/>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8" name="Footer Placeholder 7">
            <a:extLst>
              <a:ext uri="{FF2B5EF4-FFF2-40B4-BE49-F238E27FC236}">
                <a16:creationId xmlns:a16="http://schemas.microsoft.com/office/drawing/2014/main" id="{C551A3E9-FAEC-2C1A-B8F1-0CE541CB57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B8A984-18D4-206B-15EA-71C1A31244D6}"/>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3552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1ECA-F99D-598A-E2D7-60CA75D83D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0121BD8-9604-9828-CAC7-0F388572B58C}"/>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4" name="Footer Placeholder 3">
            <a:extLst>
              <a:ext uri="{FF2B5EF4-FFF2-40B4-BE49-F238E27FC236}">
                <a16:creationId xmlns:a16="http://schemas.microsoft.com/office/drawing/2014/main" id="{27AB6C2E-117C-090D-2BFD-E74E67C353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D49FCB-36ED-9657-A855-B1BADE11C088}"/>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254345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A2AFC-5997-B4C0-7FD5-BE89F9E3C5D1}"/>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3" name="Footer Placeholder 2">
            <a:extLst>
              <a:ext uri="{FF2B5EF4-FFF2-40B4-BE49-F238E27FC236}">
                <a16:creationId xmlns:a16="http://schemas.microsoft.com/office/drawing/2014/main" id="{87E6920B-ED34-2227-F8E5-05FB7DB131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B0E284-45D5-17AE-C53A-134E00668FFA}"/>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182113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8EC3-5D4B-2A6F-9A4D-998C0A1A31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405A93-1CB6-C8C7-7DD1-320AAB3DA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C9A0BB-B18D-D66D-6326-FFF5AFD4A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A4D93-BC4B-D534-7BA9-B5C3CEC37C66}"/>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6" name="Footer Placeholder 5">
            <a:extLst>
              <a:ext uri="{FF2B5EF4-FFF2-40B4-BE49-F238E27FC236}">
                <a16:creationId xmlns:a16="http://schemas.microsoft.com/office/drawing/2014/main" id="{20045CC1-7503-A152-5601-97C74A9811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4767C4-242A-4F9E-2F7A-D0DC69CFB575}"/>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114831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693B-71BD-9788-8D7D-F72DA842C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849266-2F27-2D7C-486F-B290EF41B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EAFC83-1E61-EA28-69B5-699410278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6743A-739A-FDA6-0723-AA5C2D7943D0}"/>
              </a:ext>
            </a:extLst>
          </p:cNvPr>
          <p:cNvSpPr>
            <a:spLocks noGrp="1"/>
          </p:cNvSpPr>
          <p:nvPr>
            <p:ph type="dt" sz="half" idx="10"/>
          </p:nvPr>
        </p:nvSpPr>
        <p:spPr/>
        <p:txBody>
          <a:bodyPr/>
          <a:lstStyle/>
          <a:p>
            <a:fld id="{C130A6BD-F812-43DB-BBCD-9C0567ECFBA7}" type="datetimeFigureOut">
              <a:rPr lang="en-IN" smtClean="0"/>
              <a:t>30-09-2023</a:t>
            </a:fld>
            <a:endParaRPr lang="en-IN"/>
          </a:p>
        </p:txBody>
      </p:sp>
      <p:sp>
        <p:nvSpPr>
          <p:cNvPr id="6" name="Footer Placeholder 5">
            <a:extLst>
              <a:ext uri="{FF2B5EF4-FFF2-40B4-BE49-F238E27FC236}">
                <a16:creationId xmlns:a16="http://schemas.microsoft.com/office/drawing/2014/main" id="{741138B8-8EB9-1052-47D8-A84BCEC975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F1D68E-7F19-E645-4F80-E24EC4FB1920}"/>
              </a:ext>
            </a:extLst>
          </p:cNvPr>
          <p:cNvSpPr>
            <a:spLocks noGrp="1"/>
          </p:cNvSpPr>
          <p:nvPr>
            <p:ph type="sldNum" sz="quarter" idx="12"/>
          </p:nvPr>
        </p:nvSpPr>
        <p:spPr/>
        <p:txBody>
          <a:bodyPr/>
          <a:lstStyle/>
          <a:p>
            <a:fld id="{2F77AEDA-FDBB-4B9D-A4ED-CEC0A05D86EA}" type="slidenum">
              <a:rPr lang="en-IN" smtClean="0"/>
              <a:t>‹#›</a:t>
            </a:fld>
            <a:endParaRPr lang="en-IN"/>
          </a:p>
        </p:txBody>
      </p:sp>
    </p:spTree>
    <p:extLst>
      <p:ext uri="{BB962C8B-B14F-4D97-AF65-F5344CB8AC3E}">
        <p14:creationId xmlns:p14="http://schemas.microsoft.com/office/powerpoint/2010/main" val="143142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3F8EF-47A6-27E5-9546-06E2D49667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21A50D-BE6D-B68F-153E-05C309AB9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289032-398D-6321-45B6-A79318147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0A6BD-F812-43DB-BBCD-9C0567ECFBA7}" type="datetimeFigureOut">
              <a:rPr lang="en-IN" smtClean="0"/>
              <a:t>30-09-2023</a:t>
            </a:fld>
            <a:endParaRPr lang="en-IN"/>
          </a:p>
        </p:txBody>
      </p:sp>
      <p:sp>
        <p:nvSpPr>
          <p:cNvPr id="5" name="Footer Placeholder 4">
            <a:extLst>
              <a:ext uri="{FF2B5EF4-FFF2-40B4-BE49-F238E27FC236}">
                <a16:creationId xmlns:a16="http://schemas.microsoft.com/office/drawing/2014/main" id="{24A96D62-A6A0-3CAB-28D7-43CB0B4B4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A249CB-2965-333A-2EE0-6A321DDC66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7AEDA-FDBB-4B9D-A4ED-CEC0A05D86EA}" type="slidenum">
              <a:rPr lang="en-IN" smtClean="0"/>
              <a:t>‹#›</a:t>
            </a:fld>
            <a:endParaRPr lang="en-IN"/>
          </a:p>
        </p:txBody>
      </p:sp>
    </p:spTree>
    <p:extLst>
      <p:ext uri="{BB962C8B-B14F-4D97-AF65-F5344CB8AC3E}">
        <p14:creationId xmlns:p14="http://schemas.microsoft.com/office/powerpoint/2010/main" val="2731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E9E381-4C15-EF32-AAB8-8E849EC950E0}"/>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B2EEE119-D235-86AB-F83D-2479CCCDB840}"/>
              </a:ext>
            </a:extLst>
          </p:cNvPr>
          <p:cNvPicPr>
            <a:picLocks noChangeAspect="1"/>
          </p:cNvPicPr>
          <p:nvPr/>
        </p:nvPicPr>
        <p:blipFill>
          <a:blip r:embed="rId3"/>
          <a:stretch>
            <a:fillRect/>
          </a:stretch>
        </p:blipFill>
        <p:spPr>
          <a:xfrm>
            <a:off x="0" y="68739"/>
            <a:ext cx="12191999" cy="6858000"/>
          </a:xfrm>
          <a:prstGeom prst="rect">
            <a:avLst/>
          </a:prstGeom>
        </p:spPr>
      </p:pic>
      <p:sp>
        <p:nvSpPr>
          <p:cNvPr id="7" name="TextBox 6">
            <a:extLst>
              <a:ext uri="{FF2B5EF4-FFF2-40B4-BE49-F238E27FC236}">
                <a16:creationId xmlns:a16="http://schemas.microsoft.com/office/drawing/2014/main" id="{40E65EE0-815E-D828-91A5-A71356F56B80}"/>
              </a:ext>
            </a:extLst>
          </p:cNvPr>
          <p:cNvSpPr txBox="1"/>
          <p:nvPr/>
        </p:nvSpPr>
        <p:spPr>
          <a:xfrm>
            <a:off x="792478" y="1554405"/>
            <a:ext cx="3139440" cy="461665"/>
          </a:xfrm>
          <a:prstGeom prst="rect">
            <a:avLst/>
          </a:prstGeom>
          <a:noFill/>
        </p:spPr>
        <p:txBody>
          <a:bodyPr wrap="square" rtlCol="0">
            <a:spAutoFit/>
          </a:bodyPr>
          <a:lstStyle/>
          <a:p>
            <a:r>
              <a:rPr lang="en-US" sz="2400" b="1" u="sng" dirty="0"/>
              <a:t>PROBLEM STATEMENT</a:t>
            </a:r>
            <a:endParaRPr lang="en-IN" sz="2400" b="1" u="sng" dirty="0"/>
          </a:p>
        </p:txBody>
      </p:sp>
      <p:sp>
        <p:nvSpPr>
          <p:cNvPr id="9" name="TextBox 8">
            <a:extLst>
              <a:ext uri="{FF2B5EF4-FFF2-40B4-BE49-F238E27FC236}">
                <a16:creationId xmlns:a16="http://schemas.microsoft.com/office/drawing/2014/main" id="{085103FF-5265-709C-0563-EB08CEC952B0}"/>
              </a:ext>
            </a:extLst>
          </p:cNvPr>
          <p:cNvSpPr txBox="1"/>
          <p:nvPr/>
        </p:nvSpPr>
        <p:spPr>
          <a:xfrm>
            <a:off x="1656079" y="2047855"/>
            <a:ext cx="10200640" cy="923330"/>
          </a:xfrm>
          <a:prstGeom prst="rect">
            <a:avLst/>
          </a:prstGeom>
          <a:noFill/>
        </p:spPr>
        <p:txBody>
          <a:bodyPr wrap="square" rtlCol="0">
            <a:spAutoFit/>
          </a:bodyPr>
          <a:lstStyle/>
          <a:p>
            <a:r>
              <a:rPr lang="en-US" dirty="0"/>
              <a:t>Congestion is particularly </a:t>
            </a:r>
            <a:r>
              <a:rPr lang="en-US" dirty="0" err="1"/>
              <a:t>associatesd</a:t>
            </a:r>
            <a:r>
              <a:rPr lang="en-US" dirty="0"/>
              <a:t> with motorization and the diffusion of the </a:t>
            </a:r>
            <a:r>
              <a:rPr lang="en-US" dirty="0" err="1"/>
              <a:t>automobile,which</a:t>
            </a:r>
            <a:r>
              <a:rPr lang="en-US" dirty="0"/>
              <a:t> has increase the demand for </a:t>
            </a:r>
            <a:r>
              <a:rPr lang="en-US" dirty="0" err="1"/>
              <a:t>transportion</a:t>
            </a:r>
            <a:r>
              <a:rPr lang="en-US" dirty="0"/>
              <a:t> </a:t>
            </a:r>
            <a:r>
              <a:rPr lang="en-US" dirty="0" err="1"/>
              <a:t>infrastructure.however</a:t>
            </a:r>
            <a:r>
              <a:rPr lang="en-US" dirty="0"/>
              <a:t> ,the supply of the </a:t>
            </a:r>
            <a:r>
              <a:rPr lang="en-US" dirty="0" err="1"/>
              <a:t>transportion</a:t>
            </a:r>
            <a:r>
              <a:rPr lang="en-US" dirty="0"/>
              <a:t> infrastructure</a:t>
            </a:r>
          </a:p>
          <a:p>
            <a:r>
              <a:rPr lang="en-US" dirty="0"/>
              <a:t>has  often not been able to keep up with the growth of mobility.</a:t>
            </a:r>
            <a:endParaRPr lang="en-IN" dirty="0"/>
          </a:p>
        </p:txBody>
      </p:sp>
      <p:sp>
        <p:nvSpPr>
          <p:cNvPr id="10" name="TextBox 9">
            <a:extLst>
              <a:ext uri="{FF2B5EF4-FFF2-40B4-BE49-F238E27FC236}">
                <a16:creationId xmlns:a16="http://schemas.microsoft.com/office/drawing/2014/main" id="{E25EB6CD-59DE-191D-C259-D9D141E70DA5}"/>
              </a:ext>
            </a:extLst>
          </p:cNvPr>
          <p:cNvSpPr txBox="1"/>
          <p:nvPr/>
        </p:nvSpPr>
        <p:spPr>
          <a:xfrm>
            <a:off x="711198" y="568357"/>
            <a:ext cx="11064241" cy="646331"/>
          </a:xfrm>
          <a:prstGeom prst="rect">
            <a:avLst/>
          </a:prstGeom>
          <a:noFill/>
        </p:spPr>
        <p:txBody>
          <a:bodyPr wrap="square" rtlCol="0">
            <a:spAutoFit/>
          </a:bodyPr>
          <a:lstStyle/>
          <a:p>
            <a:r>
              <a:rPr lang="en-US" sz="3600" b="1" dirty="0">
                <a:solidFill>
                  <a:srgbClr val="0070C0"/>
                </a:solidFill>
              </a:rPr>
              <a:t>PROJECT TITLE : SMART TRAFFIC MANAGEMENT SYSTEM</a:t>
            </a:r>
          </a:p>
        </p:txBody>
      </p:sp>
      <p:sp>
        <p:nvSpPr>
          <p:cNvPr id="11" name="TextBox 10">
            <a:extLst>
              <a:ext uri="{FF2B5EF4-FFF2-40B4-BE49-F238E27FC236}">
                <a16:creationId xmlns:a16="http://schemas.microsoft.com/office/drawing/2014/main" id="{5DB4339A-00B7-6B4A-AD0B-494675C0DD82}"/>
              </a:ext>
            </a:extLst>
          </p:cNvPr>
          <p:cNvSpPr txBox="1"/>
          <p:nvPr/>
        </p:nvSpPr>
        <p:spPr>
          <a:xfrm>
            <a:off x="711198" y="3036074"/>
            <a:ext cx="3302000" cy="461665"/>
          </a:xfrm>
          <a:prstGeom prst="rect">
            <a:avLst/>
          </a:prstGeom>
          <a:noFill/>
        </p:spPr>
        <p:txBody>
          <a:bodyPr wrap="square" rtlCol="0">
            <a:spAutoFit/>
          </a:bodyPr>
          <a:lstStyle/>
          <a:p>
            <a:r>
              <a:rPr lang="en-US" sz="2400" b="1" u="sng" dirty="0"/>
              <a:t>OBJECTIVE</a:t>
            </a:r>
          </a:p>
        </p:txBody>
      </p:sp>
      <p:sp>
        <p:nvSpPr>
          <p:cNvPr id="12" name="TextBox 11">
            <a:extLst>
              <a:ext uri="{FF2B5EF4-FFF2-40B4-BE49-F238E27FC236}">
                <a16:creationId xmlns:a16="http://schemas.microsoft.com/office/drawing/2014/main" id="{B78441A4-0195-2A20-BAE4-7526E646E331}"/>
              </a:ext>
            </a:extLst>
          </p:cNvPr>
          <p:cNvSpPr txBox="1"/>
          <p:nvPr/>
        </p:nvSpPr>
        <p:spPr>
          <a:xfrm>
            <a:off x="1656079" y="3502080"/>
            <a:ext cx="6807201" cy="3139321"/>
          </a:xfrm>
          <a:prstGeom prst="rect">
            <a:avLst/>
          </a:prstGeom>
          <a:noFill/>
        </p:spPr>
        <p:txBody>
          <a:bodyPr wrap="square" rtlCol="0">
            <a:spAutoFit/>
          </a:bodyPr>
          <a:lstStyle/>
          <a:p>
            <a:r>
              <a:rPr lang="en-US" dirty="0"/>
              <a:t>Objective of proposed system is to improve efficiency of existing automatic traffic signaling system. The system will be image processing based adaptive signal controlling. The timing will be calculated each time change automatically depending upon the traffic load. Proposed system will be functioning based on traditional system along with automated signaling. System will have artificial vision with the help of digital camera mounted on motor for its rotation to face lanes and sense the traffic on the road. The mission of a traffic signal program is to provide good basic service that satisfies the goals of the agency and regional partners involved in transportation systems management and operations (TSM&amp;O).</a:t>
            </a:r>
            <a:endParaRPr lang="en-IN" dirty="0"/>
          </a:p>
        </p:txBody>
      </p:sp>
      <p:pic>
        <p:nvPicPr>
          <p:cNvPr id="14" name="Picture 13">
            <a:extLst>
              <a:ext uri="{FF2B5EF4-FFF2-40B4-BE49-F238E27FC236}">
                <a16:creationId xmlns:a16="http://schemas.microsoft.com/office/drawing/2014/main" id="{DA293700-E5A5-DF73-7A4E-3D11FF3BA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543" y="3428999"/>
            <a:ext cx="3443176" cy="2966720"/>
          </a:xfrm>
          <a:prstGeom prst="rect">
            <a:avLst/>
          </a:prstGeom>
        </p:spPr>
      </p:pic>
      <p:sp>
        <p:nvSpPr>
          <p:cNvPr id="16" name="TextBox 15">
            <a:extLst>
              <a:ext uri="{FF2B5EF4-FFF2-40B4-BE49-F238E27FC236}">
                <a16:creationId xmlns:a16="http://schemas.microsoft.com/office/drawing/2014/main" id="{A1AB1C1A-740F-0FB5-4DB0-6783552C213D}"/>
              </a:ext>
            </a:extLst>
          </p:cNvPr>
          <p:cNvSpPr txBox="1"/>
          <p:nvPr/>
        </p:nvSpPr>
        <p:spPr>
          <a:xfrm>
            <a:off x="9337036" y="5749388"/>
            <a:ext cx="3022601" cy="646331"/>
          </a:xfrm>
          <a:prstGeom prst="rect">
            <a:avLst/>
          </a:prstGeom>
          <a:noFill/>
        </p:spPr>
        <p:txBody>
          <a:bodyPr wrap="square" rtlCol="0">
            <a:spAutoFit/>
          </a:bodyPr>
          <a:lstStyle/>
          <a:p>
            <a:r>
              <a:rPr lang="en-US" sz="1800" b="1" dirty="0">
                <a:solidFill>
                  <a:schemeClr val="bg1"/>
                </a:solidFill>
              </a:rPr>
              <a:t>SMART TRAFFIC MANAGEMENT SYSTEM</a:t>
            </a:r>
            <a:endParaRPr lang="en-IN" dirty="0">
              <a:solidFill>
                <a:schemeClr val="bg1"/>
              </a:solidFill>
            </a:endParaRPr>
          </a:p>
        </p:txBody>
      </p:sp>
    </p:spTree>
    <p:extLst>
      <p:ext uri="{BB962C8B-B14F-4D97-AF65-F5344CB8AC3E}">
        <p14:creationId xmlns:p14="http://schemas.microsoft.com/office/powerpoint/2010/main" val="371500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FE03B6-32FE-F93E-259E-B13DFE3B42FD}"/>
              </a:ext>
            </a:extLst>
          </p:cNvPr>
          <p:cNvPicPr>
            <a:picLocks noChangeAspect="1"/>
          </p:cNvPicPr>
          <p:nvPr/>
        </p:nvPicPr>
        <p:blipFill>
          <a:blip r:embed="rId2"/>
          <a:stretch>
            <a:fillRect/>
          </a:stretch>
        </p:blipFill>
        <p:spPr>
          <a:xfrm>
            <a:off x="0" y="0"/>
            <a:ext cx="12192000" cy="6857999"/>
          </a:xfrm>
          <a:prstGeom prst="rect">
            <a:avLst/>
          </a:prstGeom>
        </p:spPr>
      </p:pic>
      <p:pic>
        <p:nvPicPr>
          <p:cNvPr id="4" name="Picture 3">
            <a:extLst>
              <a:ext uri="{FF2B5EF4-FFF2-40B4-BE49-F238E27FC236}">
                <a16:creationId xmlns:a16="http://schemas.microsoft.com/office/drawing/2014/main" id="{957F74B8-8790-6157-F2C2-F98A32229EC0}"/>
              </a:ext>
            </a:extLst>
          </p:cNvPr>
          <p:cNvPicPr>
            <a:picLocks noChangeAspect="1"/>
          </p:cNvPicPr>
          <p:nvPr/>
        </p:nvPicPr>
        <p:blipFill>
          <a:blip r:embed="rId3"/>
          <a:stretch>
            <a:fillRect/>
          </a:stretch>
        </p:blipFill>
        <p:spPr>
          <a:xfrm>
            <a:off x="0" y="-121920"/>
            <a:ext cx="12192000" cy="6979920"/>
          </a:xfrm>
          <a:prstGeom prst="rect">
            <a:avLst/>
          </a:prstGeom>
        </p:spPr>
      </p:pic>
      <p:pic>
        <p:nvPicPr>
          <p:cNvPr id="5" name="Picture 4">
            <a:extLst>
              <a:ext uri="{FF2B5EF4-FFF2-40B4-BE49-F238E27FC236}">
                <a16:creationId xmlns:a16="http://schemas.microsoft.com/office/drawing/2014/main" id="{8E77C2D4-8A63-CD28-E1A9-63B1D589212F}"/>
              </a:ext>
            </a:extLst>
          </p:cNvPr>
          <p:cNvPicPr>
            <a:picLocks noChangeAspect="1"/>
          </p:cNvPicPr>
          <p:nvPr/>
        </p:nvPicPr>
        <p:blipFill>
          <a:blip r:embed="rId4"/>
          <a:stretch>
            <a:fillRect/>
          </a:stretch>
        </p:blipFill>
        <p:spPr>
          <a:xfrm>
            <a:off x="975360" y="860526"/>
            <a:ext cx="4702237" cy="585267"/>
          </a:xfrm>
          <a:prstGeom prst="rect">
            <a:avLst/>
          </a:prstGeom>
        </p:spPr>
      </p:pic>
      <p:pic>
        <p:nvPicPr>
          <p:cNvPr id="6" name="Picture 5">
            <a:extLst>
              <a:ext uri="{FF2B5EF4-FFF2-40B4-BE49-F238E27FC236}">
                <a16:creationId xmlns:a16="http://schemas.microsoft.com/office/drawing/2014/main" id="{4B22C0BE-C571-678B-197F-48B25498F63C}"/>
              </a:ext>
            </a:extLst>
          </p:cNvPr>
          <p:cNvPicPr>
            <a:picLocks noChangeAspect="1"/>
          </p:cNvPicPr>
          <p:nvPr/>
        </p:nvPicPr>
        <p:blipFill>
          <a:blip r:embed="rId5"/>
          <a:stretch>
            <a:fillRect/>
          </a:stretch>
        </p:blipFill>
        <p:spPr>
          <a:xfrm>
            <a:off x="2462364" y="3060165"/>
            <a:ext cx="6430465" cy="615749"/>
          </a:xfrm>
          <a:prstGeom prst="rect">
            <a:avLst/>
          </a:prstGeom>
        </p:spPr>
      </p:pic>
    </p:spTree>
    <p:extLst>
      <p:ext uri="{BB962C8B-B14F-4D97-AF65-F5344CB8AC3E}">
        <p14:creationId xmlns:p14="http://schemas.microsoft.com/office/powerpoint/2010/main" val="77679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53A363-D2D0-A030-5F54-1D1E75D4852D}"/>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EE36FE6F-3D3E-EED6-61EC-2801C44B17B2}"/>
              </a:ext>
            </a:extLst>
          </p:cNvPr>
          <p:cNvPicPr>
            <a:picLocks noChangeAspect="1"/>
          </p:cNvPicPr>
          <p:nvPr/>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4A71400-AAF1-07A2-1162-F25D8B498C17}"/>
              </a:ext>
            </a:extLst>
          </p:cNvPr>
          <p:cNvPicPr>
            <a:picLocks noChangeAspect="1"/>
          </p:cNvPicPr>
          <p:nvPr/>
        </p:nvPicPr>
        <p:blipFill>
          <a:blip r:embed="rId4"/>
          <a:stretch>
            <a:fillRect/>
          </a:stretch>
        </p:blipFill>
        <p:spPr>
          <a:xfrm>
            <a:off x="2279573" y="3078603"/>
            <a:ext cx="7632854" cy="2840982"/>
          </a:xfrm>
          <a:prstGeom prst="rect">
            <a:avLst/>
          </a:prstGeom>
        </p:spPr>
      </p:pic>
      <p:pic>
        <p:nvPicPr>
          <p:cNvPr id="10" name="Picture 9">
            <a:extLst>
              <a:ext uri="{FF2B5EF4-FFF2-40B4-BE49-F238E27FC236}">
                <a16:creationId xmlns:a16="http://schemas.microsoft.com/office/drawing/2014/main" id="{80C0D88B-73AD-63B4-4A7A-F6BE3B88DA43}"/>
              </a:ext>
            </a:extLst>
          </p:cNvPr>
          <p:cNvPicPr>
            <a:picLocks noChangeAspect="1"/>
          </p:cNvPicPr>
          <p:nvPr/>
        </p:nvPicPr>
        <p:blipFill>
          <a:blip r:embed="rId5"/>
          <a:stretch>
            <a:fillRect/>
          </a:stretch>
        </p:blipFill>
        <p:spPr>
          <a:xfrm>
            <a:off x="795453" y="832082"/>
            <a:ext cx="1700931" cy="499915"/>
          </a:xfrm>
          <a:prstGeom prst="rect">
            <a:avLst/>
          </a:prstGeom>
        </p:spPr>
      </p:pic>
      <p:sp>
        <p:nvSpPr>
          <p:cNvPr id="11" name="TextBox 10">
            <a:extLst>
              <a:ext uri="{FF2B5EF4-FFF2-40B4-BE49-F238E27FC236}">
                <a16:creationId xmlns:a16="http://schemas.microsoft.com/office/drawing/2014/main" id="{963D799B-967D-AF13-7D03-EED09C6FB263}"/>
              </a:ext>
            </a:extLst>
          </p:cNvPr>
          <p:cNvSpPr txBox="1"/>
          <p:nvPr/>
        </p:nvSpPr>
        <p:spPr>
          <a:xfrm>
            <a:off x="1463040" y="1540024"/>
            <a:ext cx="10505440" cy="1200329"/>
          </a:xfrm>
          <a:prstGeom prst="rect">
            <a:avLst/>
          </a:prstGeom>
          <a:noFill/>
        </p:spPr>
        <p:txBody>
          <a:bodyPr wrap="square" rtlCol="0">
            <a:spAutoFit/>
          </a:bodyPr>
          <a:lstStyle/>
          <a:p>
            <a:r>
              <a:rPr lang="en-IN" sz="1800" dirty="0"/>
              <a:t>Traffic is one of the major problems in all developing countries. As development is being done and the economy is pumped with money, the number of vehicle owners is skyrocketing. It’s getting difficult for authorities to manage traffic in spite of thumping efforts of government. </a:t>
            </a:r>
          </a:p>
          <a:p>
            <a:endParaRPr lang="en-IN" dirty="0"/>
          </a:p>
        </p:txBody>
      </p:sp>
    </p:spTree>
    <p:extLst>
      <p:ext uri="{BB962C8B-B14F-4D97-AF65-F5344CB8AC3E}">
        <p14:creationId xmlns:p14="http://schemas.microsoft.com/office/powerpoint/2010/main" val="271084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E4C43E-724B-68CB-1C43-F3F5905C270F}"/>
              </a:ext>
            </a:extLst>
          </p:cNvPr>
          <p:cNvPicPr>
            <a:picLocks noChangeAspect="1"/>
          </p:cNvPicPr>
          <p:nvPr/>
        </p:nvPicPr>
        <p:blipFill>
          <a:blip r:embed="rId2"/>
          <a:stretch>
            <a:fillRect/>
          </a:stretch>
        </p:blipFill>
        <p:spPr>
          <a:xfrm>
            <a:off x="0" y="0"/>
            <a:ext cx="12192000" cy="6857999"/>
          </a:xfrm>
          <a:prstGeom prst="rect">
            <a:avLst/>
          </a:prstGeom>
        </p:spPr>
      </p:pic>
      <p:pic>
        <p:nvPicPr>
          <p:cNvPr id="3" name="Picture 2">
            <a:extLst>
              <a:ext uri="{FF2B5EF4-FFF2-40B4-BE49-F238E27FC236}">
                <a16:creationId xmlns:a16="http://schemas.microsoft.com/office/drawing/2014/main" id="{48E80B2E-0E5A-7738-2EF4-B7779E0DC3A3}"/>
              </a:ext>
            </a:extLst>
          </p:cNvPr>
          <p:cNvPicPr>
            <a:picLocks noChangeAspect="1"/>
          </p:cNvPicPr>
          <p:nvPr/>
        </p:nvPicPr>
        <p:blipFill>
          <a:blip r:embed="rId3"/>
          <a:stretch>
            <a:fill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E4E4DD7E-207C-AC73-FBCE-BFD47326CC66}"/>
              </a:ext>
            </a:extLst>
          </p:cNvPr>
          <p:cNvPicPr>
            <a:picLocks noChangeAspect="1"/>
          </p:cNvPicPr>
          <p:nvPr/>
        </p:nvPicPr>
        <p:blipFill>
          <a:blip r:embed="rId4"/>
          <a:stretch>
            <a:fillRect/>
          </a:stretch>
        </p:blipFill>
        <p:spPr>
          <a:xfrm>
            <a:off x="2553906" y="3428998"/>
            <a:ext cx="7656894" cy="2860041"/>
          </a:xfrm>
          <a:prstGeom prst="rect">
            <a:avLst/>
          </a:prstGeom>
        </p:spPr>
      </p:pic>
      <p:pic>
        <p:nvPicPr>
          <p:cNvPr id="9" name="Picture 8">
            <a:extLst>
              <a:ext uri="{FF2B5EF4-FFF2-40B4-BE49-F238E27FC236}">
                <a16:creationId xmlns:a16="http://schemas.microsoft.com/office/drawing/2014/main" id="{5352E3D7-F321-6E6B-94CB-9ACFF580365B}"/>
              </a:ext>
            </a:extLst>
          </p:cNvPr>
          <p:cNvPicPr>
            <a:picLocks noChangeAspect="1"/>
          </p:cNvPicPr>
          <p:nvPr/>
        </p:nvPicPr>
        <p:blipFill>
          <a:blip r:embed="rId5"/>
          <a:stretch>
            <a:fillRect/>
          </a:stretch>
        </p:blipFill>
        <p:spPr>
          <a:xfrm>
            <a:off x="969961" y="1076917"/>
            <a:ext cx="7346317" cy="499915"/>
          </a:xfrm>
          <a:prstGeom prst="rect">
            <a:avLst/>
          </a:prstGeom>
        </p:spPr>
      </p:pic>
      <p:sp>
        <p:nvSpPr>
          <p:cNvPr id="10" name="TextBox 9">
            <a:extLst>
              <a:ext uri="{FF2B5EF4-FFF2-40B4-BE49-F238E27FC236}">
                <a16:creationId xmlns:a16="http://schemas.microsoft.com/office/drawing/2014/main" id="{AE1110A3-0A87-7E12-403D-9D3C8FD799E0}"/>
              </a:ext>
            </a:extLst>
          </p:cNvPr>
          <p:cNvSpPr txBox="1"/>
          <p:nvPr/>
        </p:nvSpPr>
        <p:spPr>
          <a:xfrm>
            <a:off x="1798320" y="1747940"/>
            <a:ext cx="9997440" cy="1477328"/>
          </a:xfrm>
          <a:prstGeom prst="rect">
            <a:avLst/>
          </a:prstGeom>
          <a:noFill/>
        </p:spPr>
        <p:txBody>
          <a:bodyPr wrap="square" rtlCol="0">
            <a:spAutoFit/>
          </a:bodyPr>
          <a:lstStyle/>
          <a:p>
            <a:r>
              <a:rPr lang="en-IN" sz="1800" dirty="0"/>
              <a:t>Government is trying its best to ensure swift movement of traffic on roads by constructing wider roads, flyovers, underpasses and expressways etc. But, giving wider roads to the burgeoning number of vehicles is not enough.  You must ensure safety on roads along with traffic management and it can better be achieved by SMART TRAFFIC MANAGEMENT SYATEM(</a:t>
            </a:r>
            <a:r>
              <a:rPr lang="en-IN" dirty="0"/>
              <a:t>S</a:t>
            </a:r>
            <a:r>
              <a:rPr lang="en-IN" sz="1800" dirty="0"/>
              <a:t>TMS).</a:t>
            </a:r>
          </a:p>
          <a:p>
            <a:endParaRPr lang="en-IN" dirty="0"/>
          </a:p>
        </p:txBody>
      </p:sp>
    </p:spTree>
    <p:extLst>
      <p:ext uri="{BB962C8B-B14F-4D97-AF65-F5344CB8AC3E}">
        <p14:creationId xmlns:p14="http://schemas.microsoft.com/office/powerpoint/2010/main" val="136901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CCFD9-FB78-D312-0050-68D7295FF986}"/>
              </a:ext>
            </a:extLst>
          </p:cNvPr>
          <p:cNvPicPr>
            <a:picLocks noChangeAspect="1"/>
          </p:cNvPicPr>
          <p:nvPr/>
        </p:nvPicPr>
        <p:blipFill>
          <a:blip r:embed="rId2"/>
          <a:stretch>
            <a:fillRect/>
          </a:stretch>
        </p:blipFill>
        <p:spPr>
          <a:xfrm>
            <a:off x="0" y="1"/>
            <a:ext cx="12192000" cy="6857999"/>
          </a:xfrm>
          <a:prstGeom prst="rect">
            <a:avLst/>
          </a:prstGeom>
        </p:spPr>
      </p:pic>
      <p:pic>
        <p:nvPicPr>
          <p:cNvPr id="8" name="Picture 7">
            <a:extLst>
              <a:ext uri="{FF2B5EF4-FFF2-40B4-BE49-F238E27FC236}">
                <a16:creationId xmlns:a16="http://schemas.microsoft.com/office/drawing/2014/main" id="{41E9F0CD-A33A-82AF-2130-372DEFC3708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B1DD5C2-D2C9-7143-2088-792B9A818208}"/>
              </a:ext>
            </a:extLst>
          </p:cNvPr>
          <p:cNvSpPr txBox="1"/>
          <p:nvPr/>
        </p:nvSpPr>
        <p:spPr>
          <a:xfrm>
            <a:off x="708395" y="1176108"/>
            <a:ext cx="4511040" cy="461665"/>
          </a:xfrm>
          <a:prstGeom prst="rect">
            <a:avLst/>
          </a:prstGeom>
          <a:noFill/>
        </p:spPr>
        <p:txBody>
          <a:bodyPr wrap="square" rtlCol="0">
            <a:spAutoFit/>
          </a:bodyPr>
          <a:lstStyle/>
          <a:p>
            <a:r>
              <a:rPr lang="en-US" sz="2400" b="1" dirty="0"/>
              <a:t>Data Collection</a:t>
            </a:r>
          </a:p>
        </p:txBody>
      </p:sp>
      <p:sp>
        <p:nvSpPr>
          <p:cNvPr id="11" name="TextBox 10">
            <a:extLst>
              <a:ext uri="{FF2B5EF4-FFF2-40B4-BE49-F238E27FC236}">
                <a16:creationId xmlns:a16="http://schemas.microsoft.com/office/drawing/2014/main" id="{4A3DD6AF-076F-FB46-15E5-625096AFFB9F}"/>
              </a:ext>
            </a:extLst>
          </p:cNvPr>
          <p:cNvSpPr txBox="1"/>
          <p:nvPr/>
        </p:nvSpPr>
        <p:spPr>
          <a:xfrm>
            <a:off x="1545021" y="1866037"/>
            <a:ext cx="9932276" cy="1200329"/>
          </a:xfrm>
          <a:prstGeom prst="rect">
            <a:avLst/>
          </a:prstGeom>
          <a:noFill/>
        </p:spPr>
        <p:txBody>
          <a:bodyPr wrap="square">
            <a:spAutoFit/>
          </a:bodyPr>
          <a:lstStyle/>
          <a:p>
            <a:r>
              <a:rPr lang="en-IN" dirty="0"/>
              <a:t>Varied hardware devices are installed to collect data from different </a:t>
            </a:r>
            <a:r>
              <a:rPr lang="en-IN" dirty="0" err="1"/>
              <a:t>sources.This</a:t>
            </a:r>
            <a:r>
              <a:rPr lang="en-IN" dirty="0"/>
              <a:t> hardware includes automatic vehicle </a:t>
            </a:r>
            <a:r>
              <a:rPr lang="en-IN" dirty="0" err="1"/>
              <a:t>identifiers,sensors,camera,and</a:t>
            </a:r>
            <a:r>
              <a:rPr lang="en-IN" dirty="0"/>
              <a:t> GPS based automatic vehicle locators etc. The received data such as traffic </a:t>
            </a:r>
            <a:r>
              <a:rPr lang="en-IN" dirty="0" err="1"/>
              <a:t>count,travel</a:t>
            </a:r>
            <a:r>
              <a:rPr lang="en-IN" dirty="0"/>
              <a:t> </a:t>
            </a:r>
            <a:r>
              <a:rPr lang="en-IN" dirty="0" err="1"/>
              <a:t>speed,vehicle</a:t>
            </a:r>
            <a:r>
              <a:rPr lang="en-IN" dirty="0"/>
              <a:t> </a:t>
            </a:r>
            <a:r>
              <a:rPr lang="en-IN" dirty="0" err="1"/>
              <a:t>weight,surveillance,and</a:t>
            </a:r>
            <a:r>
              <a:rPr lang="en-IN" dirty="0"/>
              <a:t> delays etc.is </a:t>
            </a:r>
            <a:r>
              <a:rPr lang="en-IN" dirty="0" err="1"/>
              <a:t>fotwarded</a:t>
            </a:r>
            <a:r>
              <a:rPr lang="en-IN" dirty="0"/>
              <a:t> to the master controller.</a:t>
            </a:r>
          </a:p>
        </p:txBody>
      </p:sp>
      <p:pic>
        <p:nvPicPr>
          <p:cNvPr id="13" name="Picture 12">
            <a:extLst>
              <a:ext uri="{FF2B5EF4-FFF2-40B4-BE49-F238E27FC236}">
                <a16:creationId xmlns:a16="http://schemas.microsoft.com/office/drawing/2014/main" id="{2CE437EC-03BA-0B8B-1139-5B559D73D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9324" y="3294630"/>
            <a:ext cx="6453352" cy="2983559"/>
          </a:xfrm>
          <a:prstGeom prst="rect">
            <a:avLst/>
          </a:prstGeom>
        </p:spPr>
      </p:pic>
    </p:spTree>
    <p:extLst>
      <p:ext uri="{BB962C8B-B14F-4D97-AF65-F5344CB8AC3E}">
        <p14:creationId xmlns:p14="http://schemas.microsoft.com/office/powerpoint/2010/main" val="1984105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349</Words>
  <Application>Microsoft Office PowerPoint</Application>
  <PresentationFormat>Widescreen</PresentationFormat>
  <Paragraphs>11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Kumar</dc:creator>
  <cp:lastModifiedBy>Vijay Kumar</cp:lastModifiedBy>
  <cp:revision>1</cp:revision>
  <dcterms:created xsi:type="dcterms:W3CDTF">2023-09-30T15:01:27Z</dcterms:created>
  <dcterms:modified xsi:type="dcterms:W3CDTF">2023-09-30T15:08:54Z</dcterms:modified>
</cp:coreProperties>
</file>